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495" r:id="rId2"/>
    <p:sldId id="416" r:id="rId3"/>
    <p:sldId id="529" r:id="rId4"/>
    <p:sldId id="510" r:id="rId5"/>
    <p:sldId id="530" r:id="rId6"/>
    <p:sldId id="511" r:id="rId7"/>
    <p:sldId id="515" r:id="rId8"/>
    <p:sldId id="532" r:id="rId9"/>
    <p:sldId id="512" r:id="rId10"/>
    <p:sldId id="514" r:id="rId11"/>
    <p:sldId id="533" r:id="rId12"/>
    <p:sldId id="531" r:id="rId13"/>
    <p:sldId id="513" r:id="rId14"/>
    <p:sldId id="516" r:id="rId15"/>
    <p:sldId id="518" r:id="rId16"/>
    <p:sldId id="535" r:id="rId17"/>
    <p:sldId id="519" r:id="rId18"/>
    <p:sldId id="520" r:id="rId19"/>
    <p:sldId id="521" r:id="rId20"/>
    <p:sldId id="522" r:id="rId21"/>
    <p:sldId id="517" r:id="rId22"/>
    <p:sldId id="536" r:id="rId23"/>
    <p:sldId id="523" r:id="rId24"/>
    <p:sldId id="524" r:id="rId25"/>
    <p:sldId id="525" r:id="rId26"/>
    <p:sldId id="526" r:id="rId27"/>
    <p:sldId id="527" r:id="rId28"/>
    <p:sldId id="528" r:id="rId29"/>
    <p:sldId id="534" r:id="rId30"/>
    <p:sldId id="537" r:id="rId31"/>
    <p:sldId id="538" r:id="rId32"/>
    <p:sldId id="539" r:id="rId33"/>
    <p:sldId id="509" r:id="rId3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00CC66"/>
    <a:srgbClr val="00CCFF"/>
    <a:srgbClr val="0099FF"/>
    <a:srgbClr val="0066FF"/>
    <a:srgbClr val="003300"/>
    <a:srgbClr val="009900"/>
    <a:srgbClr val="FF0000"/>
    <a:srgbClr val="FF6699"/>
    <a:srgbClr val="CC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24" autoAdjust="0"/>
  </p:normalViewPr>
  <p:slideViewPr>
    <p:cSldViewPr>
      <p:cViewPr varScale="1">
        <p:scale>
          <a:sx n="84" d="100"/>
          <a:sy n="84" d="100"/>
        </p:scale>
        <p:origin x="-121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-1698" y="-6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6109D5-E5E6-432C-AE7E-C97246693D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BCC268-B034-4EFD-8E92-2EBE49146D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D2E85-8EF4-4055-92C1-B63979509A3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4411B-4224-43D8-9D3D-4B226B34445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F69D2-A414-4F60-8A8B-04E7FA8FF9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20963-027D-4D2F-B62B-63DACDDA0D2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8C29E-B2D7-4FC9-BEAB-46EDA1CF95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E486C-78F1-458E-8EFD-298AD71A7F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3AA40-1D57-422B-BF8F-90B1BFD4CE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F8973-F8CC-424C-B70C-D8AFAB2AF4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6600E-0C8E-4C94-91E7-72449A9187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A47AA-15EF-468F-B53F-02D1654CC6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7937B-C85B-4EEE-B7DB-EC623BE985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968BC6F1-08F0-48E3-BD5A-A4171C7E972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icrosoft JhengHei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Microsoft JhengHei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Microsoft JhengHei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Microsoft JhengHei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Microsoft JhengHei" pitchFamily="34" charset="-120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&#21387;&#38376;&#25159;.MOV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21387;&#38376;&#26694;.MOV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4"/>
          <p:cNvSpPr>
            <a:spLocks noChangeArrowheads="1" noChangeShapeType="1" noTextEdit="1"/>
          </p:cNvSpPr>
          <p:nvPr/>
        </p:nvSpPr>
        <p:spPr bwMode="auto">
          <a:xfrm>
            <a:off x="571500" y="785813"/>
            <a:ext cx="7858125" cy="2316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3600" kern="10">
              <a:ln w="12700" cap="sq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  <a:solidFill>
                <a:schemeClr val="bg1"/>
              </a:solidFill>
              <a:latin typeface="黑体"/>
              <a:ea typeface="黑体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263" y="5157788"/>
            <a:ext cx="3500437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FF00"/>
                </a:solidFill>
                <a:latin typeface="+mn-ea"/>
                <a:ea typeface="+mn-ea"/>
              </a:rPr>
              <a:t>——</a:t>
            </a:r>
            <a:r>
              <a:rPr lang="zh-CN" altLang="en-US" sz="2800" dirty="0">
                <a:solidFill>
                  <a:srgbClr val="FFFF00"/>
                </a:solidFill>
                <a:latin typeface="+mn-ea"/>
                <a:ea typeface="+mn-ea"/>
              </a:rPr>
              <a:t>主讲人</a:t>
            </a:r>
            <a:r>
              <a:rPr lang="zh-CN" altLang="en-US" sz="2800" dirty="0" smtClean="0">
                <a:solidFill>
                  <a:srgbClr val="FFFF00"/>
                </a:solidFill>
                <a:latin typeface="+mn-ea"/>
                <a:ea typeface="+mn-ea"/>
              </a:rPr>
              <a:t>：曾朝勇</a:t>
            </a:r>
            <a:endParaRPr lang="en-US" altLang="zh-CN" sz="2800" dirty="0" smtClean="0">
              <a:solidFill>
                <a:srgbClr val="FFFF00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zh-CN" sz="2800" dirty="0">
              <a:solidFill>
                <a:srgbClr val="FFFF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800" dirty="0">
                <a:solidFill>
                  <a:srgbClr val="FFFF00"/>
                </a:solidFill>
                <a:latin typeface="+mn-ea"/>
                <a:ea typeface="+mn-ea"/>
              </a:rPr>
              <a:t>   2018</a:t>
            </a:r>
            <a:r>
              <a:rPr lang="zh-CN" altLang="en-US" sz="2800" dirty="0" smtClean="0">
                <a:solidFill>
                  <a:srgbClr val="FFFF00"/>
                </a:solidFill>
                <a:latin typeface="+mn-ea"/>
                <a:ea typeface="+mn-ea"/>
              </a:rPr>
              <a:t>年</a:t>
            </a:r>
            <a:r>
              <a:rPr lang="en-US" altLang="zh-CN" sz="2800" dirty="0" smtClean="0">
                <a:solidFill>
                  <a:srgbClr val="FFFF00"/>
                </a:solidFill>
                <a:latin typeface="+mn-ea"/>
                <a:ea typeface="+mn-ea"/>
              </a:rPr>
              <a:t>6</a:t>
            </a:r>
            <a:r>
              <a:rPr lang="zh-CN" altLang="en-US" sz="2800" dirty="0" smtClean="0">
                <a:solidFill>
                  <a:srgbClr val="FFFF00"/>
                </a:solidFill>
                <a:latin typeface="+mn-ea"/>
                <a:ea typeface="+mn-ea"/>
              </a:rPr>
              <a:t>月</a:t>
            </a:r>
            <a:r>
              <a:rPr lang="en-US" altLang="zh-CN" sz="2800" dirty="0" smtClean="0">
                <a:solidFill>
                  <a:srgbClr val="FFFF00"/>
                </a:solidFill>
                <a:latin typeface="+mn-ea"/>
                <a:ea typeface="+mn-ea"/>
              </a:rPr>
              <a:t>23</a:t>
            </a:r>
            <a:r>
              <a:rPr lang="zh-CN" altLang="en-US" sz="2800" dirty="0" smtClean="0">
                <a:solidFill>
                  <a:srgbClr val="FFFF00"/>
                </a:solidFill>
                <a:latin typeface="+mn-ea"/>
                <a:ea typeface="+mn-ea"/>
              </a:rPr>
              <a:t>日</a:t>
            </a:r>
            <a:endParaRPr lang="zh-CN" altLang="en-US" sz="280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0" y="2608263"/>
            <a:ext cx="9144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强化门培训</a:t>
            </a:r>
            <a:endParaRPr lang="zh-CN" altLang="en-US" sz="66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704" y="1412776"/>
            <a:ext cx="24482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门框截面结构图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 descr="微信图片_201806140806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988840"/>
            <a:ext cx="6048672" cy="45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椭圆 5"/>
          <p:cNvSpPr/>
          <p:nvPr/>
        </p:nvSpPr>
        <p:spPr>
          <a:xfrm>
            <a:off x="827584" y="371703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7" name="椭圆 6"/>
          <p:cNvSpPr/>
          <p:nvPr/>
        </p:nvSpPr>
        <p:spPr>
          <a:xfrm>
            <a:off x="3347864" y="36450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763688" y="4005064"/>
            <a:ext cx="2592288" cy="72008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4860032" y="378904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283968" y="4077072"/>
            <a:ext cx="1728192" cy="72008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987824" y="479715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6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987824" y="4293096"/>
            <a:ext cx="72008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932040" y="263691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5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644008" y="2924944"/>
            <a:ext cx="360040" cy="64807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868144" y="299695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5796136" y="3356992"/>
            <a:ext cx="144016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059832" y="256490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7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3203848" y="2924944"/>
            <a:ext cx="0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72200" y="2530639"/>
            <a:ext cx="2664296" cy="2708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⑥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同门框内部结构图中的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-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⑥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⑦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为门框正面中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纤饰面板，厚度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5mm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，长度、宽度依订单尺寸而定，起装饰、支撑作用。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如图所示，门框的最大厚度为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35mm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，止口位的厚度为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25mm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259632" y="3284984"/>
            <a:ext cx="72008" cy="1080120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03648" y="371703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35mm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364088" y="3573016"/>
            <a:ext cx="72008" cy="720080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508104" y="378904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25mm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51520" y="764704"/>
            <a:ext cx="2376264" cy="504056"/>
            <a:chOff x="0" y="1624496"/>
            <a:chExt cx="2376264" cy="720720"/>
          </a:xfrm>
        </p:grpSpPr>
        <p:sp>
          <p:nvSpPr>
            <p:cNvPr id="32" name="圆角矩形 31"/>
            <p:cNvSpPr/>
            <p:nvPr/>
          </p:nvSpPr>
          <p:spPr>
            <a:xfrm>
              <a:off x="0" y="1624496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167257"/>
                <a:satOff val="31291"/>
                <a:lumOff val="-3660"/>
                <a:alphaOff val="0"/>
              </a:schemeClr>
            </a:fillRef>
            <a:effectRef idx="0">
              <a:schemeClr val="accent5">
                <a:hueOff val="-6167257"/>
                <a:satOff val="31291"/>
                <a:lumOff val="-36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8"/>
            <p:cNvSpPr/>
            <p:nvPr/>
          </p:nvSpPr>
          <p:spPr>
            <a:xfrm>
              <a:off x="35183" y="1659679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2.3 </a:t>
              </a:r>
              <a:r>
                <a:rPr kumimoji="1" lang="zh-CN" sz="2800" b="1" kern="1200" dirty="0" smtClean="0"/>
                <a:t>门框</a:t>
              </a:r>
              <a:r>
                <a:rPr kumimoji="1" lang="zh-CN" sz="2800" b="1" kern="1200" dirty="0" smtClean="0"/>
                <a:t>结构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IMG_3097.JPG"/>
          <p:cNvPicPr>
            <a:picLocks noChangeAspect="1"/>
          </p:cNvPicPr>
          <p:nvPr/>
        </p:nvPicPr>
        <p:blipFill>
          <a:blip r:embed="rId2" cstate="print"/>
          <a:srcRect t="25171" b="8306"/>
          <a:stretch>
            <a:fillRect/>
          </a:stretch>
        </p:blipFill>
        <p:spPr>
          <a:xfrm>
            <a:off x="5816674" y="4005064"/>
            <a:ext cx="3003798" cy="2664296"/>
          </a:xfrm>
          <a:prstGeom prst="rect">
            <a:avLst/>
          </a:prstGeom>
        </p:spPr>
      </p:pic>
      <p:pic>
        <p:nvPicPr>
          <p:cNvPr id="39" name="图片 38" descr="微信图片_201806140806017.jpg"/>
          <p:cNvPicPr>
            <a:picLocks noChangeAspect="1"/>
          </p:cNvPicPr>
          <p:nvPr/>
        </p:nvPicPr>
        <p:blipFill>
          <a:blip r:embed="rId3" cstate="print"/>
          <a:srcRect l="23387" t="7386" b="6449"/>
          <a:stretch>
            <a:fillRect/>
          </a:stretch>
        </p:blipFill>
        <p:spPr>
          <a:xfrm>
            <a:off x="3059832" y="4005064"/>
            <a:ext cx="2987824" cy="2664296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251520" y="764704"/>
            <a:ext cx="2376264" cy="504056"/>
            <a:chOff x="0" y="2425856"/>
            <a:chExt cx="2376264" cy="720720"/>
          </a:xfrm>
        </p:grpSpPr>
        <p:sp>
          <p:nvSpPr>
            <p:cNvPr id="33" name="圆角矩形 32"/>
            <p:cNvSpPr/>
            <p:nvPr/>
          </p:nvSpPr>
          <p:spPr>
            <a:xfrm>
              <a:off x="0" y="2425856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250886"/>
                <a:satOff val="46936"/>
                <a:lumOff val="-5490"/>
                <a:alphaOff val="0"/>
              </a:schemeClr>
            </a:fillRef>
            <a:effectRef idx="0">
              <a:schemeClr val="accent5">
                <a:hueOff val="-9250886"/>
                <a:satOff val="46936"/>
                <a:lumOff val="-54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10"/>
            <p:cNvSpPr/>
            <p:nvPr/>
          </p:nvSpPr>
          <p:spPr>
            <a:xfrm>
              <a:off x="35183" y="2461039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2.4 </a:t>
              </a:r>
              <a:r>
                <a:rPr kumimoji="1" lang="zh-CN" sz="2800" b="1" kern="1200" dirty="0" smtClean="0"/>
                <a:t>门框</a:t>
              </a:r>
              <a:r>
                <a:rPr kumimoji="1" lang="zh-CN" sz="2800" b="1" kern="1200" dirty="0" smtClean="0"/>
                <a:t>组成</a:t>
              </a:r>
              <a:endParaRPr kumimoji="1" lang="zh-CN" sz="2800" b="1" kern="1200" dirty="0"/>
            </a:p>
          </p:txBody>
        </p:sp>
      </p:grpSp>
      <p:pic>
        <p:nvPicPr>
          <p:cNvPr id="38" name="图片 37" descr="微信图片_201806140806018.jpg"/>
          <p:cNvPicPr>
            <a:picLocks noChangeAspect="1"/>
          </p:cNvPicPr>
          <p:nvPr/>
        </p:nvPicPr>
        <p:blipFill>
          <a:blip r:embed="rId4" cstate="print"/>
          <a:srcRect l="14337" t="8193" b="1692"/>
          <a:stretch>
            <a:fillRect/>
          </a:stretch>
        </p:blipFill>
        <p:spPr>
          <a:xfrm>
            <a:off x="323528" y="4005064"/>
            <a:ext cx="3011827" cy="2664296"/>
          </a:xfrm>
          <a:prstGeom prst="rect">
            <a:avLst/>
          </a:prstGeom>
        </p:spPr>
      </p:pic>
      <p:pic>
        <p:nvPicPr>
          <p:cNvPr id="40" name="图片 39" descr="IMG_3100.JPG"/>
          <p:cNvPicPr>
            <a:picLocks noChangeAspect="1"/>
          </p:cNvPicPr>
          <p:nvPr/>
        </p:nvPicPr>
        <p:blipFill>
          <a:blip r:embed="rId5" cstate="print"/>
          <a:srcRect l="10638" t="6383" b="39361"/>
          <a:stretch>
            <a:fillRect/>
          </a:stretch>
        </p:blipFill>
        <p:spPr>
          <a:xfrm>
            <a:off x="1403648" y="1412776"/>
            <a:ext cx="3816424" cy="2448272"/>
          </a:xfrm>
          <a:prstGeom prst="rect">
            <a:avLst/>
          </a:prstGeom>
        </p:spPr>
      </p:pic>
      <p:sp>
        <p:nvSpPr>
          <p:cNvPr id="43" name="椭圆 42"/>
          <p:cNvSpPr/>
          <p:nvPr/>
        </p:nvSpPr>
        <p:spPr>
          <a:xfrm>
            <a:off x="2123728" y="321297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44" name="椭圆 43"/>
          <p:cNvSpPr/>
          <p:nvPr/>
        </p:nvSpPr>
        <p:spPr>
          <a:xfrm>
            <a:off x="3203848" y="306896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sp>
        <p:nvSpPr>
          <p:cNvPr id="45" name="椭圆 44"/>
          <p:cNvSpPr/>
          <p:nvPr/>
        </p:nvSpPr>
        <p:spPr>
          <a:xfrm>
            <a:off x="2699792" y="314096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46" name="椭圆 45"/>
          <p:cNvSpPr/>
          <p:nvPr/>
        </p:nvSpPr>
        <p:spPr>
          <a:xfrm>
            <a:off x="4355976" y="18448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47" name="矩形 46"/>
          <p:cNvSpPr/>
          <p:nvPr/>
        </p:nvSpPr>
        <p:spPr>
          <a:xfrm>
            <a:off x="5580112" y="1988840"/>
            <a:ext cx="194421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左图中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为门框底板，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为止口位面板，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③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为门框正面面板，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④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为软塞条槽木条。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59632" y="6309320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主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木方条</a:t>
            </a:r>
            <a:endParaRPr lang="zh-CN" altLang="en-US" sz="15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39952" y="6309320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次木方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条</a:t>
            </a:r>
            <a:endParaRPr lang="zh-CN" altLang="en-US" sz="15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44208" y="6309320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门框填充料：刨花板</a:t>
            </a:r>
            <a:endParaRPr lang="zh-CN" altLang="en-US" sz="15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19872" y="3068960"/>
            <a:ext cx="3240360" cy="864096"/>
            <a:chOff x="0" y="1766208"/>
            <a:chExt cx="2592288" cy="720720"/>
          </a:xfrm>
        </p:grpSpPr>
        <p:sp>
          <p:nvSpPr>
            <p:cNvPr id="7" name="圆角矩形 6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4000" b="1" kern="1200" dirty="0" smtClean="0"/>
                <a:t>3. </a:t>
              </a:r>
              <a:r>
                <a:rPr kumimoji="1" lang="zh-CN" sz="4000" b="1" kern="1200" dirty="0" smtClean="0"/>
                <a:t>工艺流程</a:t>
              </a:r>
              <a:endParaRPr kumimoji="1" lang="en-US" sz="40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1340768"/>
            <a:ext cx="696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强化门的生产工艺流程包括</a:t>
            </a:r>
            <a:r>
              <a:rPr lang="zh-CN" altLang="en-US" b="1" u="sng" dirty="0" smtClean="0">
                <a:latin typeface="宋体" pitchFamily="2" charset="-122"/>
                <a:ea typeface="宋体" pitchFamily="2" charset="-122"/>
              </a:rPr>
              <a:t>门扇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b="1" u="sng" dirty="0" smtClean="0">
                <a:latin typeface="宋体" pitchFamily="2" charset="-122"/>
                <a:ea typeface="宋体" pitchFamily="2" charset="-122"/>
              </a:rPr>
              <a:t>门框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两大部分。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2996952"/>
            <a:ext cx="553998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门扇工艺流程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8082" y="2996952"/>
            <a:ext cx="553998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门框工艺流程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1844824"/>
            <a:ext cx="237626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251520" y="764704"/>
            <a:ext cx="2160240" cy="504056"/>
            <a:chOff x="0" y="1766208"/>
            <a:chExt cx="2592288" cy="720720"/>
          </a:xfrm>
        </p:grpSpPr>
        <p:sp>
          <p:nvSpPr>
            <p:cNvPr id="10" name="圆角矩形 9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 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916832"/>
            <a:ext cx="266429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IMG_30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556792"/>
            <a:ext cx="4032448" cy="32403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91680" y="5085184"/>
            <a:ext cx="6264696" cy="140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面板开料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需要开料的面板包括：门扇的饰面板，门框的饰面板和底板。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门扇饰面板开料时需要预留小部分尺寸，供精裁工序所用。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627784" y="2636912"/>
            <a:ext cx="72008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411760" y="242088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裁板锯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0" name="圆角矩形 9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pic>
        <p:nvPicPr>
          <p:cNvPr id="16" name="图片 15" descr="IMG_3095.JPG"/>
          <p:cNvPicPr>
            <a:picLocks noChangeAspect="1"/>
          </p:cNvPicPr>
          <p:nvPr/>
        </p:nvPicPr>
        <p:blipFill>
          <a:blip r:embed="rId3" cstate="print"/>
          <a:srcRect t="14189" b="8784"/>
          <a:stretch>
            <a:fillRect/>
          </a:stretch>
        </p:blipFill>
        <p:spPr>
          <a:xfrm>
            <a:off x="5796136" y="1556792"/>
            <a:ext cx="2664296" cy="273630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24128" y="4437112"/>
            <a:ext cx="28803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上图为开好料的门扇中纤饰面板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图片_2018061815394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1988840"/>
            <a:ext cx="5568618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68144" y="2736790"/>
            <a:ext cx="3096344" cy="2708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压门扇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压门扇时，一块面板反面涂胶，平放于压机内，往其上面放入木方框架和填充料，再盖上另外一块反面涂胶的面板。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当门扇数量足够多时，可以启动压机，使其进行压门扇工作。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0790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压机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7" name="圆角矩形 16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75856" y="3429000"/>
            <a:ext cx="302433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宋体" pitchFamily="2" charset="-122"/>
                <a:ea typeface="宋体" pitchFamily="2" charset="-122"/>
                <a:hlinkClick r:id="rId2" action="ppaction://hlinkfile"/>
              </a:rPr>
              <a:t>压门扇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现场作业视频链接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" name="组合 15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7" name="圆角矩形 16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35696" y="5013176"/>
            <a:ext cx="5328592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门扇精裁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工序要点：按订单尺寸将门扇四边裁一遍（与我们木工车间的门扇精裁工序基本一致）。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" name="图片 5" descr="微信图片_201806140806011.jpg"/>
          <p:cNvPicPr>
            <a:picLocks noChangeAspect="1"/>
          </p:cNvPicPr>
          <p:nvPr/>
        </p:nvPicPr>
        <p:blipFill>
          <a:blip r:embed="rId2" cstate="print"/>
          <a:srcRect l="21053" t="14035" r="3947" b="17544"/>
          <a:stretch>
            <a:fillRect/>
          </a:stretch>
        </p:blipFill>
        <p:spPr>
          <a:xfrm>
            <a:off x="611560" y="1700808"/>
            <a:ext cx="4104456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箭头连接符 6"/>
          <p:cNvCxnSpPr/>
          <p:nvPr/>
        </p:nvCxnSpPr>
        <p:spPr>
          <a:xfrm flipV="1">
            <a:off x="1187624" y="2636912"/>
            <a:ext cx="0" cy="50405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7584" y="234888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裁板锯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1" name="图片 10" descr="强化门1.JPG"/>
          <p:cNvPicPr>
            <a:picLocks noChangeAspect="1"/>
          </p:cNvPicPr>
          <p:nvPr/>
        </p:nvPicPr>
        <p:blipFill>
          <a:blip r:embed="rId3" cstate="print"/>
          <a:srcRect t="23100" r="2001"/>
          <a:stretch>
            <a:fillRect/>
          </a:stretch>
        </p:blipFill>
        <p:spPr>
          <a:xfrm>
            <a:off x="5580112" y="1700808"/>
            <a:ext cx="2520280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6228184" y="4149080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rgbClr val="FF0000"/>
                </a:solidFill>
              </a:rPr>
              <a:t>待精裁门扇</a:t>
            </a:r>
            <a:endParaRPr lang="en-US" altLang="zh-CN" sz="1500" dirty="0" smtClean="0">
              <a:solidFill>
                <a:srgbClr val="FF000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6" name="圆角矩形 15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9512" y="5340985"/>
            <a:ext cx="6336704" cy="140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门扇封边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门扇按图中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方向运动行进。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门扇要按图中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方向紧靠封边机内侧，确保封边严实，不脱落。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313" y="1412776"/>
            <a:ext cx="5564823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>
            <a:off x="3275856" y="3789040"/>
            <a:ext cx="288032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619672" y="3645024"/>
            <a:ext cx="432048" cy="57606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283968" y="3501008"/>
            <a:ext cx="216024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499992" y="321297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封边条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707904" y="2708920"/>
            <a:ext cx="216024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923928" y="242088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门扇封边机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059832" y="378904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14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275856" y="3996680"/>
            <a:ext cx="288032" cy="838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547664" y="371703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4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9" name="圆角矩形 18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pic>
        <p:nvPicPr>
          <p:cNvPr id="22" name="图片 21" descr="封边条.jpg"/>
          <p:cNvPicPr>
            <a:picLocks noChangeAspect="1"/>
          </p:cNvPicPr>
          <p:nvPr/>
        </p:nvPicPr>
        <p:blipFill>
          <a:blip r:embed="rId3" cstate="print"/>
          <a:srcRect l="17800" t="11431" r="9401" b="30050"/>
          <a:stretch>
            <a:fillRect/>
          </a:stretch>
        </p:blipFill>
        <p:spPr>
          <a:xfrm>
            <a:off x="6084168" y="1412775"/>
            <a:ext cx="2736304" cy="29327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44208" y="4443209"/>
            <a:ext cx="201622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上图为</a:t>
            </a:r>
            <a:r>
              <a:rPr lang="zh-CN" altLang="en-US" sz="17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封边条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样图。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36096" y="2710368"/>
            <a:ext cx="3456384" cy="244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门扇修边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中作业员工用刀顺时针将门扇四边多余的封边条割除。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然后用图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中的染料棒或蜡笔对门扇大边进行修色。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根据门扇表面的洁净情况对门扇进行清洁。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4536504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图片 6" descr="微信图片_201806140806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4365104"/>
            <a:ext cx="3072341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椭圆 7"/>
          <p:cNvSpPr/>
          <p:nvPr/>
        </p:nvSpPr>
        <p:spPr>
          <a:xfrm>
            <a:off x="899592" y="15567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75656" y="443711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83768" y="5589240"/>
            <a:ext cx="288032" cy="14401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491880" y="5373216"/>
            <a:ext cx="288032" cy="36004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91680" y="566124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染料棒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35896" y="580526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蜡笔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843808" y="2420888"/>
            <a:ext cx="720080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2339752" y="2924944"/>
            <a:ext cx="792088" cy="14401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22" name="圆角矩形 21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Diagram group"/>
          <p:cNvGrpSpPr/>
          <p:nvPr/>
        </p:nvGrpSpPr>
        <p:grpSpPr>
          <a:xfrm>
            <a:off x="3635896" y="1139420"/>
            <a:ext cx="2016224" cy="1368900"/>
            <a:chOff x="0" y="143642"/>
            <a:chExt cx="2016224" cy="136890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9" name="组合 8"/>
            <p:cNvGrpSpPr/>
            <p:nvPr/>
          </p:nvGrpSpPr>
          <p:grpSpPr>
            <a:xfrm>
              <a:off x="0" y="143642"/>
              <a:ext cx="2016224" cy="1368900"/>
              <a:chOff x="0" y="143642"/>
              <a:chExt cx="2016224" cy="136890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0" y="143642"/>
                <a:ext cx="2016224" cy="136890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圆角矩形 4"/>
              <p:cNvSpPr/>
              <p:nvPr/>
            </p:nvSpPr>
            <p:spPr>
              <a:xfrm>
                <a:off x="66824" y="210466"/>
                <a:ext cx="1882576" cy="123525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5740" tIns="205740" rIns="205740" bIns="205740" numCol="1" spcCol="1270" anchor="ctr" anchorCtr="0">
                <a:noAutofit/>
              </a:bodyPr>
              <a:lstStyle/>
              <a:p>
                <a:pPr lvl="0" algn="dist" defTabSz="24003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400" b="1" kern="1200" dirty="0" smtClean="0">
                    <a:latin typeface="楷体" pitchFamily="49" charset="-122"/>
                    <a:ea typeface="楷体" pitchFamily="49" charset="-122"/>
                  </a:rPr>
                  <a:t>目录</a:t>
                </a:r>
                <a:endParaRPr lang="zh-CN" altLang="en-US" sz="5400" b="1" kern="1200" dirty="0">
                  <a:latin typeface="楷体" pitchFamily="49" charset="-122"/>
                  <a:ea typeface="楷体" pitchFamily="49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3131840" y="2507572"/>
            <a:ext cx="3024336" cy="849420"/>
            <a:chOff x="0" y="34985"/>
            <a:chExt cx="3024336" cy="849420"/>
          </a:xfrm>
        </p:grpSpPr>
        <p:sp>
          <p:nvSpPr>
            <p:cNvPr id="19" name="圆角矩形 18"/>
            <p:cNvSpPr/>
            <p:nvPr/>
          </p:nvSpPr>
          <p:spPr>
            <a:xfrm>
              <a:off x="0" y="34985"/>
              <a:ext cx="3024336" cy="8494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41465" y="76450"/>
              <a:ext cx="2941406" cy="766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3300" b="1" kern="1200" dirty="0" smtClean="0"/>
                <a:t>1. </a:t>
              </a:r>
              <a:r>
                <a:rPr kumimoji="1" lang="zh-CN" sz="3300" b="1" kern="1200" dirty="0" smtClean="0"/>
                <a:t>强化门简介</a:t>
              </a:r>
              <a:endParaRPr kumimoji="1" lang="en-US" sz="3300" b="1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31840" y="3452033"/>
            <a:ext cx="3024336" cy="849420"/>
            <a:chOff x="0" y="979446"/>
            <a:chExt cx="3024336" cy="849420"/>
          </a:xfrm>
        </p:grpSpPr>
        <p:sp>
          <p:nvSpPr>
            <p:cNvPr id="17" name="圆角矩形 16"/>
            <p:cNvSpPr/>
            <p:nvPr/>
          </p:nvSpPr>
          <p:spPr>
            <a:xfrm>
              <a:off x="0" y="979446"/>
              <a:ext cx="3024336" cy="8494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799407"/>
                <a:satOff val="-5535"/>
                <a:lumOff val="4412"/>
                <a:alphaOff val="0"/>
              </a:schemeClr>
            </a:fillRef>
            <a:effectRef idx="0">
              <a:schemeClr val="accent4">
                <a:hueOff val="4799407"/>
                <a:satOff val="-5535"/>
                <a:lumOff val="4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6"/>
            <p:cNvSpPr/>
            <p:nvPr/>
          </p:nvSpPr>
          <p:spPr>
            <a:xfrm>
              <a:off x="41465" y="1020911"/>
              <a:ext cx="2941406" cy="766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3300" b="1" kern="1200" dirty="0" smtClean="0"/>
                <a:t>2. </a:t>
              </a:r>
              <a:r>
                <a:rPr kumimoji="1" lang="zh-CN" sz="3300" b="1" kern="1200" dirty="0" smtClean="0"/>
                <a:t>结构组成</a:t>
              </a:r>
              <a:endParaRPr kumimoji="1" lang="en-US" sz="3300" b="1" kern="12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31840" y="4396493"/>
            <a:ext cx="3024336" cy="849420"/>
            <a:chOff x="0" y="1923906"/>
            <a:chExt cx="3024336" cy="849420"/>
          </a:xfrm>
        </p:grpSpPr>
        <p:sp>
          <p:nvSpPr>
            <p:cNvPr id="15" name="圆角矩形 14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3300" b="1" kern="1200" dirty="0" smtClean="0"/>
                <a:t>3. </a:t>
              </a:r>
              <a:r>
                <a:rPr kumimoji="1" lang="zh-CN" sz="3300" b="1" kern="1200" dirty="0" smtClean="0"/>
                <a:t>工艺流程</a:t>
              </a:r>
              <a:endParaRPr kumimoji="1" lang="en-US" sz="3300" b="1" kern="12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31840" y="5315884"/>
            <a:ext cx="3024336" cy="849420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22" name="圆角矩形 21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3300" b="1" kern="1200" dirty="0" smtClean="0"/>
                <a:t>4. </a:t>
              </a:r>
              <a:r>
                <a:rPr kumimoji="1" lang="zh-CN" altLang="en-US" sz="3300" b="1" kern="1200" dirty="0" smtClean="0"/>
                <a:t>门种区别</a:t>
              </a:r>
              <a:endParaRPr kumimoji="1" lang="en-US" sz="33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18061815394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916832"/>
            <a:ext cx="5472608" cy="410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796136" y="2636912"/>
            <a:ext cx="3168352" cy="2708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门扇包装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因没有设置成品质检岗位，所以门扇包装的作业员工需兼职门扇的质检工作，以及对门扇不良的修补工作。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门扇包装完成后要贴上对应的成品标签，方便门扇和门框的匹配，以及后续的出货。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0" name="圆角矩形 9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3.1 </a:t>
              </a:r>
              <a:r>
                <a:rPr kumimoji="1" lang="zh-CN" altLang="en-US" sz="2800" b="1" kern="1200" dirty="0" smtClean="0"/>
                <a:t>门扇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80112" y="2996952"/>
            <a:ext cx="3384376" cy="244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压门框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中的门框组装时，需要用直钉固定好组装部件的位置，以免部件松脱或面板脱落。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门框组装好后按图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平整叠放在压机内，当数量足够多时，再打开压机进行压门框工作。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2" name="图片 11" descr="微信图片_201806140806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12776"/>
            <a:ext cx="4968552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 descr="微信图片_20180614080601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221088"/>
            <a:ext cx="4032448" cy="2520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椭圆 13"/>
          <p:cNvSpPr/>
          <p:nvPr/>
        </p:nvSpPr>
        <p:spPr>
          <a:xfrm>
            <a:off x="467544" y="148478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43608" y="429309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915816" y="3068960"/>
            <a:ext cx="360040" cy="14401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771800" y="2996952"/>
            <a:ext cx="504056" cy="14401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47864" y="270892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门框半成品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55776" y="5733256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平整叠放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22" name="圆角矩形 21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22" name="圆角矩形 21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75856" y="3429000"/>
            <a:ext cx="302433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宋体" pitchFamily="2" charset="-122"/>
                <a:ea typeface="宋体" pitchFamily="2" charset="-122"/>
                <a:hlinkClick r:id="rId2" action="ppaction://hlinkfile"/>
              </a:rPr>
              <a:t>压门框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现场作业视频链接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门框齐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628800"/>
            <a:ext cx="4536504" cy="4838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64088" y="3284984"/>
            <a:ext cx="3528392" cy="140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门框齐头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r>
              <a:rPr lang="zh-CN" altLang="en-US" sz="1700" dirty="0">
                <a:latin typeface="宋体" pitchFamily="2" charset="-122"/>
                <a:ea typeface="宋体" pitchFamily="2" charset="-122"/>
              </a:rPr>
              <a:t>按照订单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尺寸把门框两端多余的部分切割掉（与我们木工车间的门框齐头工序基本一致）。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1475656" y="2420888"/>
            <a:ext cx="504056" cy="21602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55576" y="2132856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rgbClr val="FF0000"/>
                </a:solidFill>
              </a:rPr>
              <a:t>裁板锯</a:t>
            </a:r>
            <a:endParaRPr lang="zh-CN" altLang="en-US" sz="1500" dirty="0">
              <a:solidFill>
                <a:srgbClr val="FF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3" name="圆角矩形 12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H="1">
            <a:off x="2267744" y="4941168"/>
            <a:ext cx="72008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55576" y="4797152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rgbClr val="FF0000"/>
                </a:solidFill>
              </a:rPr>
              <a:t>已齐头的门框</a:t>
            </a:r>
            <a:endParaRPr lang="zh-CN" altLang="en-US" sz="15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IMG_30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916832"/>
            <a:ext cx="5760640" cy="432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84168" y="3068960"/>
            <a:ext cx="2952328" cy="192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门框开槽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工序要点：因为强化门框安装的是钉式木塑线条，所以门框开槽时只需要开软塞条的槽位。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067944" y="3284984"/>
            <a:ext cx="0" cy="64807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07904" y="299695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开槽机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5" name="圆角矩形 14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3491880" y="4149080"/>
            <a:ext cx="216024" cy="21602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79912" y="436510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开槽中的门框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56176" y="2710368"/>
            <a:ext cx="2915816" cy="244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门框封边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门框按图中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方向运动行进。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门框要按图中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方向紧靠封边机内侧，确保封边严实，不脱落。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5" y="1844824"/>
            <a:ext cx="5845355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 flipV="1">
            <a:off x="4427984" y="2564904"/>
            <a:ext cx="288032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16016" y="242088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门框封边机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788024" y="3717032"/>
            <a:ext cx="288032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148064" y="357301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封边条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4355976" y="4725144"/>
            <a:ext cx="432048" cy="57606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923928" y="414908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716016" y="479715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3635896" y="4293096"/>
            <a:ext cx="202326" cy="1021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3788296" y="4487333"/>
            <a:ext cx="202326" cy="1021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20" name="圆角矩形 19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52120" y="2708920"/>
            <a:ext cx="3312368" cy="244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门框修边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中作业员工用刀按③方向将门框两边多余的封边条割除。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然后用图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中的染料棒或蜡笔对门框两边进行修色。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根据门框表面的洁净情况对门框进行清洁。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</a:t>
            </a:r>
            <a:endParaRPr lang="zh-CN" altLang="en-US" sz="1700" dirty="0" smtClean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5040560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图片 15" descr="微信图片_201806140806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4365104"/>
            <a:ext cx="3072341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椭圆 16"/>
          <p:cNvSpPr/>
          <p:nvPr/>
        </p:nvSpPr>
        <p:spPr>
          <a:xfrm>
            <a:off x="1547664" y="443711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555776" y="5589240"/>
            <a:ext cx="288032" cy="14401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563888" y="5373216"/>
            <a:ext cx="288032" cy="36004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63688" y="566124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染料棒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07904" y="580526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蜡笔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9552" y="15567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627784" y="2276872"/>
            <a:ext cx="576064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843808" y="206084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3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27" name="圆角矩形 26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724128" y="3180745"/>
            <a:ext cx="3240360" cy="140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装软塞条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工序要点：软塞条安装时，按图中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处用工具顶住，以确保牢固安装在门框的槽内。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5334438" cy="36709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7" name="直接箭头连接符 6"/>
          <p:cNvCxnSpPr>
            <a:endCxn id="12" idx="3"/>
          </p:cNvCxnSpPr>
          <p:nvPr/>
        </p:nvCxnSpPr>
        <p:spPr>
          <a:xfrm flipH="1" flipV="1">
            <a:off x="3131840" y="3897052"/>
            <a:ext cx="288032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11760" y="378904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软塞条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987824" y="4149080"/>
            <a:ext cx="288032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83768" y="465313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门框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275856" y="357301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563888" y="3284984"/>
            <a:ext cx="144016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635896" y="299695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9" name="圆角矩形 18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18061815394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944216"/>
            <a:ext cx="5532107" cy="4149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68144" y="2971978"/>
            <a:ext cx="3096344" cy="2185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说明：左图为</a:t>
            </a:r>
            <a:r>
              <a:rPr lang="zh-CN" altLang="en-US" sz="17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门框包装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工序图。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工序要点：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门框要和对应的线条一起包装。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门框包装完成后要贴上对应的成品标签，方便门框和门扇的匹配，以及后续的出货。</a:t>
            </a:r>
            <a:endParaRPr lang="zh-CN" altLang="en-US" sz="1700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1520" y="764704"/>
            <a:ext cx="3096344" cy="504056"/>
            <a:chOff x="0" y="1766208"/>
            <a:chExt cx="2592288" cy="720720"/>
          </a:xfr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0" name="圆角矩形 9"/>
            <p:cNvSpPr/>
            <p:nvPr/>
          </p:nvSpPr>
          <p:spPr>
            <a:xfrm>
              <a:off x="0" y="1766208"/>
              <a:ext cx="2592288" cy="7207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35183" y="1801391"/>
              <a:ext cx="2521922" cy="6503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3.2 </a:t>
              </a:r>
              <a:r>
                <a:rPr kumimoji="1" lang="zh-CN" altLang="en-US" sz="2800" b="1" kern="1200" dirty="0" smtClean="0"/>
                <a:t>门框</a:t>
              </a:r>
              <a:r>
                <a:rPr kumimoji="1" lang="zh-CN" sz="2800" b="1" kern="1200" dirty="0" smtClean="0"/>
                <a:t>工艺流程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强化门深雕.jpg"/>
          <p:cNvPicPr>
            <a:picLocks noChangeAspect="1"/>
          </p:cNvPicPr>
          <p:nvPr/>
        </p:nvPicPr>
        <p:blipFill>
          <a:blip r:embed="rId2" cstate="print"/>
          <a:srcRect l="19288" r="16925" b="1001"/>
          <a:stretch>
            <a:fillRect/>
          </a:stretch>
        </p:blipFill>
        <p:spPr>
          <a:xfrm>
            <a:off x="5606279" y="3789040"/>
            <a:ext cx="3358209" cy="293179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51520" y="764704"/>
            <a:ext cx="3456384" cy="504056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9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4. </a:t>
              </a:r>
              <a:r>
                <a:rPr kumimoji="1" lang="zh-CN" altLang="en-US" sz="2800" b="1" kern="1200" dirty="0" smtClean="0"/>
                <a:t>门种区别</a:t>
              </a:r>
              <a:r>
                <a:rPr kumimoji="1" lang="en-US" altLang="zh-CN" sz="2800" b="1" kern="1200" dirty="0" smtClean="0"/>
                <a:t>-</a:t>
              </a:r>
              <a:r>
                <a:rPr kumimoji="1" lang="zh-CN" altLang="en-US" sz="2800" b="1" kern="1200" dirty="0" smtClean="0"/>
                <a:t>强化门</a:t>
              </a:r>
              <a:endParaRPr kumimoji="1" lang="en-US" sz="2800" b="1" kern="1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75656" y="13111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下面主要是对比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强化门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生态门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两个门种。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2492896"/>
            <a:ext cx="295232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强化门</a:t>
            </a:r>
            <a:endParaRPr lang="en-US" altLang="zh-CN" sz="25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面板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：以模压板为主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图案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：有平板，有仿平深雕，仿扣线。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效果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：和池板门效果一样，立体感较强。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线条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：配平板钉线木塑线条。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6" name="图片 15" descr="强化门扣线.jpg"/>
          <p:cNvPicPr>
            <a:picLocks noChangeAspect="1"/>
          </p:cNvPicPr>
          <p:nvPr/>
        </p:nvPicPr>
        <p:blipFill>
          <a:blip r:embed="rId3" cstate="print"/>
          <a:srcRect l="8263" r="10626"/>
          <a:stretch>
            <a:fillRect/>
          </a:stretch>
        </p:blipFill>
        <p:spPr>
          <a:xfrm>
            <a:off x="3131840" y="1916832"/>
            <a:ext cx="3530359" cy="24482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572000" y="407707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仿扣线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8264" y="645333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仿深雕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843808" y="3120264"/>
            <a:ext cx="3672408" cy="668776"/>
            <a:chOff x="0" y="395964"/>
            <a:chExt cx="3672408" cy="668776"/>
          </a:xfrm>
        </p:grpSpPr>
        <p:sp>
          <p:nvSpPr>
            <p:cNvPr id="9" name="圆角矩形 8"/>
            <p:cNvSpPr/>
            <p:nvPr/>
          </p:nvSpPr>
          <p:spPr>
            <a:xfrm>
              <a:off x="0" y="395964"/>
              <a:ext cx="3672408" cy="66877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32647" y="428610"/>
              <a:ext cx="3607114" cy="636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4000" b="1" kern="1200" dirty="0" smtClean="0"/>
                <a:t>1. </a:t>
              </a:r>
              <a:r>
                <a:rPr kumimoji="1" lang="zh-CN" sz="4000" b="1" kern="1200" dirty="0" smtClean="0"/>
                <a:t>强化门简介</a:t>
              </a:r>
              <a:endParaRPr kumimoji="1" lang="en-US" sz="40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51520" y="764704"/>
            <a:ext cx="2304256" cy="504056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9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4. </a:t>
              </a:r>
              <a:r>
                <a:rPr kumimoji="1" lang="zh-CN" altLang="en-US" sz="2800" b="1" kern="1200" dirty="0" smtClean="0"/>
                <a:t>门种区别</a:t>
              </a:r>
              <a:endParaRPr kumimoji="1" lang="en-US" sz="2800" b="1" kern="12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3131840" y="6237312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平板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钉线木塑线条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1520" y="764704"/>
            <a:ext cx="3456384" cy="504056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4. </a:t>
              </a:r>
              <a:r>
                <a:rPr kumimoji="1" lang="zh-CN" altLang="en-US" sz="2800" b="1" kern="1200" dirty="0" smtClean="0"/>
                <a:t>门种区别</a:t>
              </a:r>
              <a:r>
                <a:rPr kumimoji="1" lang="en-US" altLang="zh-CN" sz="2800" b="1" kern="1200" dirty="0" smtClean="0"/>
                <a:t>-</a:t>
              </a:r>
              <a:r>
                <a:rPr kumimoji="1" lang="zh-CN" altLang="en-US" sz="2800" b="1" kern="1200" dirty="0" smtClean="0"/>
                <a:t>强化门</a:t>
              </a:r>
              <a:endParaRPr kumimoji="1" lang="en-US" sz="2800" b="1" kern="1200" dirty="0"/>
            </a:p>
          </p:txBody>
        </p:sp>
      </p:grpSp>
      <p:pic>
        <p:nvPicPr>
          <p:cNvPr id="21" name="图片 20" descr="微信图片_20180623140619.jpg"/>
          <p:cNvPicPr>
            <a:picLocks noChangeAspect="1"/>
          </p:cNvPicPr>
          <p:nvPr/>
        </p:nvPicPr>
        <p:blipFill>
          <a:blip r:embed="rId2" cstate="print"/>
          <a:srcRect l="16800" t="12600" r="17401" b="38051"/>
          <a:stretch>
            <a:fillRect/>
          </a:stretch>
        </p:blipFill>
        <p:spPr>
          <a:xfrm>
            <a:off x="0" y="1700808"/>
            <a:ext cx="3384376" cy="3384376"/>
          </a:xfrm>
          <a:prstGeom prst="rect">
            <a:avLst/>
          </a:prstGeom>
        </p:spPr>
      </p:pic>
      <p:pic>
        <p:nvPicPr>
          <p:cNvPr id="22" name="图片 21" descr="微信图片_201806231406191.jpg"/>
          <p:cNvPicPr>
            <a:picLocks noChangeAspect="1"/>
          </p:cNvPicPr>
          <p:nvPr/>
        </p:nvPicPr>
        <p:blipFill>
          <a:blip r:embed="rId3" cstate="print"/>
          <a:srcRect l="36399" t="17850" r="23001" b="23351"/>
          <a:stretch>
            <a:fillRect/>
          </a:stretch>
        </p:blipFill>
        <p:spPr>
          <a:xfrm>
            <a:off x="3635896" y="1412776"/>
            <a:ext cx="2088232" cy="4032448"/>
          </a:xfrm>
          <a:prstGeom prst="rect">
            <a:avLst/>
          </a:prstGeom>
        </p:spPr>
      </p:pic>
      <p:pic>
        <p:nvPicPr>
          <p:cNvPr id="23" name="图片 22" descr="微信图片_201806231406192.jpg"/>
          <p:cNvPicPr>
            <a:picLocks noChangeAspect="1"/>
          </p:cNvPicPr>
          <p:nvPr/>
        </p:nvPicPr>
        <p:blipFill>
          <a:blip r:embed="rId4" cstate="print"/>
          <a:srcRect l="23090" t="33200" r="23711" b="8001"/>
          <a:stretch>
            <a:fillRect/>
          </a:stretch>
        </p:blipFill>
        <p:spPr>
          <a:xfrm>
            <a:off x="6156176" y="1412776"/>
            <a:ext cx="2736304" cy="403244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115616" y="5229200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正面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11960" y="5517232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侧面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92280" y="5517232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反面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067944" y="3140968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4644008" y="3645024"/>
            <a:ext cx="144016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99992" y="4005064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装钉位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生态门6.JPG"/>
          <p:cNvPicPr>
            <a:picLocks noChangeAspect="1"/>
          </p:cNvPicPr>
          <p:nvPr/>
        </p:nvPicPr>
        <p:blipFill>
          <a:blip r:embed="rId2" cstate="print"/>
          <a:srcRect l="4200" t="7350" r="10401" b="4451"/>
          <a:stretch>
            <a:fillRect/>
          </a:stretch>
        </p:blipFill>
        <p:spPr>
          <a:xfrm>
            <a:off x="6516216" y="4005064"/>
            <a:ext cx="2016224" cy="2664296"/>
          </a:xfrm>
          <a:prstGeom prst="rect">
            <a:avLst/>
          </a:prstGeom>
        </p:spPr>
      </p:pic>
      <p:grpSp>
        <p:nvGrpSpPr>
          <p:cNvPr id="2" name="组合 8"/>
          <p:cNvGrpSpPr/>
          <p:nvPr/>
        </p:nvGrpSpPr>
        <p:grpSpPr>
          <a:xfrm>
            <a:off x="251520" y="764704"/>
            <a:ext cx="3456384" cy="504056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9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4. </a:t>
              </a:r>
              <a:r>
                <a:rPr kumimoji="1" lang="zh-CN" altLang="en-US" sz="2800" b="1" kern="1200" dirty="0" smtClean="0"/>
                <a:t>门种区别</a:t>
              </a:r>
              <a:r>
                <a:rPr kumimoji="1" lang="en-US" altLang="zh-CN" sz="2800" b="1" kern="1200" dirty="0" smtClean="0"/>
                <a:t>-</a:t>
              </a:r>
              <a:r>
                <a:rPr kumimoji="1" lang="zh-CN" altLang="en-US" sz="2800" b="1" kern="1200" dirty="0" smtClean="0"/>
                <a:t>生态门</a:t>
              </a:r>
              <a:endParaRPr kumimoji="1" lang="en-US" sz="2800" b="1" kern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1520" y="2492896"/>
            <a:ext cx="29523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生态门</a:t>
            </a:r>
            <a:endParaRPr lang="en-US" altLang="zh-CN" sz="25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面板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：以压纹面板为主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图案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：以简约为主。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效果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：易搭配室内装修。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线条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：配卡式木塑线条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1" name="图片 10" descr="生态门4.jpg"/>
          <p:cNvPicPr>
            <a:picLocks noChangeAspect="1"/>
          </p:cNvPicPr>
          <p:nvPr/>
        </p:nvPicPr>
        <p:blipFill>
          <a:blip r:embed="rId3" cstate="print"/>
          <a:srcRect l="9050" r="5113"/>
          <a:stretch>
            <a:fillRect/>
          </a:stretch>
        </p:blipFill>
        <p:spPr>
          <a:xfrm>
            <a:off x="4067944" y="980728"/>
            <a:ext cx="4175541" cy="2736304"/>
          </a:xfrm>
          <a:prstGeom prst="rect">
            <a:avLst/>
          </a:prstGeom>
        </p:spPr>
      </p:pic>
      <p:pic>
        <p:nvPicPr>
          <p:cNvPr id="20" name="图片 19" descr="生态门7.JPG"/>
          <p:cNvPicPr>
            <a:picLocks noChangeAspect="1"/>
          </p:cNvPicPr>
          <p:nvPr/>
        </p:nvPicPr>
        <p:blipFill>
          <a:blip r:embed="rId4" cstate="print"/>
          <a:srcRect l="11200" t="7350" r="10401"/>
          <a:stretch>
            <a:fillRect/>
          </a:stretch>
        </p:blipFill>
        <p:spPr>
          <a:xfrm>
            <a:off x="3851920" y="3933056"/>
            <a:ext cx="2016224" cy="28365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251520" y="764704"/>
            <a:ext cx="3456384" cy="504056"/>
            <a:chOff x="0" y="1923906"/>
            <a:chExt cx="3024336" cy="84942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9"/>
            <p:cNvSpPr/>
            <p:nvPr/>
          </p:nvSpPr>
          <p:spPr>
            <a:xfrm>
              <a:off x="0" y="1923906"/>
              <a:ext cx="3024336" cy="8494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598813"/>
                <a:satOff val="-11070"/>
                <a:lumOff val="8823"/>
                <a:alphaOff val="0"/>
              </a:schemeClr>
            </a:fillRef>
            <a:effectRef idx="0">
              <a:schemeClr val="accent4">
                <a:hueOff val="9598813"/>
                <a:satOff val="-11070"/>
                <a:lumOff val="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8"/>
            <p:cNvSpPr/>
            <p:nvPr/>
          </p:nvSpPr>
          <p:spPr>
            <a:xfrm>
              <a:off x="41465" y="1965371"/>
              <a:ext cx="2941406" cy="7664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4. </a:t>
              </a:r>
              <a:r>
                <a:rPr kumimoji="1" lang="zh-CN" altLang="en-US" sz="2800" b="1" kern="1200" dirty="0" smtClean="0"/>
                <a:t>门种区别</a:t>
              </a:r>
              <a:r>
                <a:rPr kumimoji="1" lang="en-US" altLang="zh-CN" sz="2800" b="1" kern="1200" dirty="0" smtClean="0"/>
                <a:t>-</a:t>
              </a:r>
              <a:r>
                <a:rPr kumimoji="1" lang="zh-CN" altLang="en-US" sz="2800" b="1" kern="1200" dirty="0" smtClean="0"/>
                <a:t>生态门</a:t>
              </a:r>
              <a:endParaRPr kumimoji="1" lang="en-US" sz="2800" b="1" kern="1200" dirty="0"/>
            </a:p>
          </p:txBody>
        </p:sp>
      </p:grpSp>
      <p:pic>
        <p:nvPicPr>
          <p:cNvPr id="11" name="图片 10" descr="微信图片_201806231406193.jpg"/>
          <p:cNvPicPr>
            <a:picLocks noChangeAspect="1"/>
          </p:cNvPicPr>
          <p:nvPr/>
        </p:nvPicPr>
        <p:blipFill>
          <a:blip r:embed="rId2" cstate="print"/>
          <a:srcRect l="24510" t="28350" r="27201" b="6551"/>
          <a:stretch>
            <a:fillRect/>
          </a:stretch>
        </p:blipFill>
        <p:spPr>
          <a:xfrm>
            <a:off x="539552" y="1412776"/>
            <a:ext cx="2483768" cy="4464496"/>
          </a:xfrm>
          <a:prstGeom prst="rect">
            <a:avLst/>
          </a:prstGeom>
        </p:spPr>
      </p:pic>
      <p:pic>
        <p:nvPicPr>
          <p:cNvPr id="13" name="图片 12" descr="微信图片_201806231406194.jpg"/>
          <p:cNvPicPr>
            <a:picLocks noChangeAspect="1"/>
          </p:cNvPicPr>
          <p:nvPr/>
        </p:nvPicPr>
        <p:blipFill>
          <a:blip r:embed="rId3" cstate="print"/>
          <a:srcRect l="33600" t="14049" r="23001" b="25052"/>
          <a:stretch>
            <a:fillRect/>
          </a:stretch>
        </p:blipFill>
        <p:spPr>
          <a:xfrm>
            <a:off x="3491880" y="1484784"/>
            <a:ext cx="2232248" cy="4176464"/>
          </a:xfrm>
          <a:prstGeom prst="rect">
            <a:avLst/>
          </a:prstGeom>
        </p:spPr>
      </p:pic>
      <p:pic>
        <p:nvPicPr>
          <p:cNvPr id="20" name="图片 19" descr="微信图片_201806231406195.jpg"/>
          <p:cNvPicPr>
            <a:picLocks noChangeAspect="1"/>
          </p:cNvPicPr>
          <p:nvPr/>
        </p:nvPicPr>
        <p:blipFill>
          <a:blip r:embed="rId4" cstate="print"/>
          <a:srcRect l="23800" t="22050" r="24401" b="12851"/>
          <a:stretch>
            <a:fillRect/>
          </a:stretch>
        </p:blipFill>
        <p:spPr>
          <a:xfrm>
            <a:off x="6084168" y="1412776"/>
            <a:ext cx="2664296" cy="446449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47864" y="630932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卡式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木塑线条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59632" y="5949280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正面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11960" y="5805264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侧面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92280" y="6021288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反面</a:t>
            </a:r>
            <a:endParaRPr lang="en-US" altLang="zh-CN" sz="20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1760" y="2564904"/>
            <a:ext cx="49685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谢谢观看！</a:t>
            </a:r>
            <a:endParaRPr lang="en-US" altLang="zh-CN" sz="6600" b="1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en-US" altLang="zh-CN" sz="66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Thanks</a:t>
            </a:r>
            <a:r>
              <a:rPr lang="zh-CN" altLang="en-US" sz="66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！</a:t>
            </a:r>
            <a:endParaRPr lang="zh-CN" altLang="en-US" sz="6600" b="1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556792"/>
            <a:ext cx="4392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强化门是一种由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中纤饰面板、杉木框架、刨花板或蜂窝纸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组成的木门，属于免漆门一种。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indent="457200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强化门具有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美观、耐磨、抗冲击、防潮、环保、不褪色、安装简便、易打理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等优点。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indent="457200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随着强化门的不断发展，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款型也越来越多元化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，出现了很多系列的产品，也逐渐地走进各大市场，各个家庭中。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indent="457200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另外，强化门具有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物美价廉，性价较高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的特点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为广大中下层收入水平的消费者所接受。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51520" y="764064"/>
            <a:ext cx="2520280" cy="504696"/>
            <a:chOff x="0" y="163488"/>
            <a:chExt cx="2592288" cy="720720"/>
          </a:xfrm>
        </p:grpSpPr>
        <p:sp>
          <p:nvSpPr>
            <p:cNvPr id="11" name="圆角矩形 10"/>
            <p:cNvSpPr/>
            <p:nvPr/>
          </p:nvSpPr>
          <p:spPr>
            <a:xfrm>
              <a:off x="0" y="163488"/>
              <a:ext cx="2592288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35183" y="198671"/>
              <a:ext cx="2521922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2800" b="1" kern="1200" dirty="0" smtClean="0"/>
                <a:t>1. </a:t>
              </a:r>
              <a:r>
                <a:rPr kumimoji="1" lang="zh-CN" sz="2800" b="1" kern="1200" dirty="0" smtClean="0"/>
                <a:t>强化门简介</a:t>
              </a:r>
              <a:endParaRPr kumimoji="1" lang="en-US" sz="2800" b="1" kern="1200" dirty="0"/>
            </a:p>
          </p:txBody>
        </p:sp>
      </p:grpSp>
      <p:pic>
        <p:nvPicPr>
          <p:cNvPr id="15" name="图片 14" descr="强化门.JPG"/>
          <p:cNvPicPr>
            <a:picLocks noChangeAspect="1"/>
          </p:cNvPicPr>
          <p:nvPr/>
        </p:nvPicPr>
        <p:blipFill>
          <a:blip r:embed="rId2" cstate="print"/>
          <a:srcRect t="9385" b="6147"/>
          <a:stretch>
            <a:fillRect/>
          </a:stretch>
        </p:blipFill>
        <p:spPr>
          <a:xfrm>
            <a:off x="5652119" y="908720"/>
            <a:ext cx="2376265" cy="273630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481" r="1581"/>
          <a:stretch>
            <a:fillRect/>
          </a:stretch>
        </p:blipFill>
        <p:spPr bwMode="auto">
          <a:xfrm>
            <a:off x="4716016" y="3749592"/>
            <a:ext cx="4248472" cy="284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156176" y="3284984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强化门现场图</a:t>
            </a:r>
            <a:endParaRPr lang="zh-CN" altLang="en-US" sz="15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84168" y="6309320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强化门款式多元</a:t>
            </a:r>
            <a:endParaRPr lang="zh-CN" altLang="en-US" sz="15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59832" y="1772816"/>
            <a:ext cx="3168352" cy="864096"/>
            <a:chOff x="0" y="964848"/>
            <a:chExt cx="2592288" cy="720720"/>
          </a:xfrm>
        </p:grpSpPr>
        <p:sp>
          <p:nvSpPr>
            <p:cNvPr id="4" name="圆角矩形 3"/>
            <p:cNvSpPr/>
            <p:nvPr/>
          </p:nvSpPr>
          <p:spPr>
            <a:xfrm>
              <a:off x="0" y="964848"/>
              <a:ext cx="2592288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799407"/>
                <a:satOff val="-5535"/>
                <a:lumOff val="4412"/>
                <a:alphaOff val="0"/>
              </a:schemeClr>
            </a:fillRef>
            <a:effectRef idx="0">
              <a:schemeClr val="accent4">
                <a:hueOff val="4799407"/>
                <a:satOff val="-5535"/>
                <a:lumOff val="4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35183" y="1000031"/>
              <a:ext cx="2521922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zh-CN" sz="4000" b="1" kern="1200" dirty="0" smtClean="0"/>
                <a:t>2. </a:t>
              </a:r>
              <a:r>
                <a:rPr kumimoji="1" lang="zh-CN" sz="4000" b="1" kern="1200" dirty="0" smtClean="0"/>
                <a:t>结构组成</a:t>
              </a:r>
              <a:endParaRPr kumimoji="1" lang="en-US" sz="4000" b="1" kern="12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47864" y="2708920"/>
            <a:ext cx="2520280" cy="720720"/>
            <a:chOff x="0" y="21775"/>
            <a:chExt cx="2376264" cy="720720"/>
          </a:xfrm>
        </p:grpSpPr>
        <p:sp>
          <p:nvSpPr>
            <p:cNvPr id="18" name="圆角矩形 17"/>
            <p:cNvSpPr/>
            <p:nvPr/>
          </p:nvSpPr>
          <p:spPr>
            <a:xfrm>
              <a:off x="0" y="21775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/>
            <p:cNvSpPr/>
            <p:nvPr/>
          </p:nvSpPr>
          <p:spPr>
            <a:xfrm>
              <a:off x="35183" y="56958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3000" b="1" kern="1200" dirty="0" smtClean="0"/>
                <a:t>2.1 </a:t>
              </a:r>
              <a:r>
                <a:rPr kumimoji="1" lang="zh-CN" sz="3000" b="1" kern="1200" dirty="0" smtClean="0"/>
                <a:t>门扇</a:t>
              </a:r>
              <a:r>
                <a:rPr kumimoji="1" lang="zh-CN" sz="3000" b="1" kern="1200" dirty="0" smtClean="0"/>
                <a:t>结构</a:t>
              </a:r>
              <a:endParaRPr kumimoji="1" lang="en-US" sz="3000" b="1" kern="12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47864" y="3510280"/>
            <a:ext cx="2520280" cy="720720"/>
            <a:chOff x="0" y="823135"/>
            <a:chExt cx="2376264" cy="720720"/>
          </a:xfrm>
        </p:grpSpPr>
        <p:sp>
          <p:nvSpPr>
            <p:cNvPr id="16" name="圆角矩形 15"/>
            <p:cNvSpPr/>
            <p:nvPr/>
          </p:nvSpPr>
          <p:spPr>
            <a:xfrm>
              <a:off x="0" y="823135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083629"/>
                <a:satOff val="15645"/>
                <a:lumOff val="-1830"/>
                <a:alphaOff val="0"/>
              </a:schemeClr>
            </a:fillRef>
            <a:effectRef idx="0">
              <a:schemeClr val="accent5">
                <a:hueOff val="-3083629"/>
                <a:satOff val="15645"/>
                <a:lumOff val="-183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35183" y="858318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3000" b="1" kern="1200" dirty="0" smtClean="0"/>
                <a:t>2.2 </a:t>
              </a:r>
              <a:r>
                <a:rPr kumimoji="1" lang="zh-CN" sz="3000" b="1" kern="1200" dirty="0" smtClean="0"/>
                <a:t>门扇</a:t>
              </a:r>
              <a:r>
                <a:rPr kumimoji="1" lang="zh-CN" sz="3000" b="1" kern="1200" dirty="0" smtClean="0"/>
                <a:t>组成</a:t>
              </a:r>
              <a:endParaRPr kumimoji="1" lang="en-US" sz="3000" b="1" kern="12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47864" y="4311641"/>
            <a:ext cx="2520280" cy="720720"/>
            <a:chOff x="0" y="1624496"/>
            <a:chExt cx="2376264" cy="720720"/>
          </a:xfrm>
        </p:grpSpPr>
        <p:sp>
          <p:nvSpPr>
            <p:cNvPr id="14" name="圆角矩形 13"/>
            <p:cNvSpPr/>
            <p:nvPr/>
          </p:nvSpPr>
          <p:spPr>
            <a:xfrm>
              <a:off x="0" y="1624496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167257"/>
                <a:satOff val="31291"/>
                <a:lumOff val="-3660"/>
                <a:alphaOff val="0"/>
              </a:schemeClr>
            </a:fillRef>
            <a:effectRef idx="0">
              <a:schemeClr val="accent5">
                <a:hueOff val="-6167257"/>
                <a:satOff val="31291"/>
                <a:lumOff val="-36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8"/>
            <p:cNvSpPr/>
            <p:nvPr/>
          </p:nvSpPr>
          <p:spPr>
            <a:xfrm>
              <a:off x="35183" y="1659679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3000" b="1" kern="1200" dirty="0" smtClean="0"/>
                <a:t>2.3 </a:t>
              </a:r>
              <a:r>
                <a:rPr kumimoji="1" lang="zh-CN" sz="3000" b="1" kern="1200" dirty="0" smtClean="0"/>
                <a:t>门框</a:t>
              </a:r>
              <a:r>
                <a:rPr kumimoji="1" lang="zh-CN" sz="3000" b="1" kern="1200" dirty="0" smtClean="0"/>
                <a:t>结构</a:t>
              </a:r>
              <a:endParaRPr kumimoji="1" lang="en-US" sz="3000" b="1" kern="12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47864" y="5113001"/>
            <a:ext cx="2520280" cy="720720"/>
            <a:chOff x="0" y="2425856"/>
            <a:chExt cx="2376264" cy="720720"/>
          </a:xfrm>
        </p:grpSpPr>
        <p:sp>
          <p:nvSpPr>
            <p:cNvPr id="12" name="圆角矩形 11"/>
            <p:cNvSpPr/>
            <p:nvPr/>
          </p:nvSpPr>
          <p:spPr>
            <a:xfrm>
              <a:off x="0" y="2425856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250886"/>
                <a:satOff val="46936"/>
                <a:lumOff val="-5490"/>
                <a:alphaOff val="0"/>
              </a:schemeClr>
            </a:fillRef>
            <a:effectRef idx="0">
              <a:schemeClr val="accent5">
                <a:hueOff val="-9250886"/>
                <a:satOff val="46936"/>
                <a:lumOff val="-54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10"/>
            <p:cNvSpPr/>
            <p:nvPr/>
          </p:nvSpPr>
          <p:spPr>
            <a:xfrm>
              <a:off x="35183" y="2461039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3000" b="1" kern="1200" dirty="0" smtClean="0"/>
                <a:t>2.4 </a:t>
              </a:r>
              <a:r>
                <a:rPr kumimoji="1" lang="zh-CN" sz="3000" b="1" kern="1200" dirty="0" smtClean="0"/>
                <a:t>门框</a:t>
              </a:r>
              <a:r>
                <a:rPr kumimoji="1" lang="zh-CN" sz="3000" b="1" kern="1200" dirty="0" smtClean="0"/>
                <a:t>组成</a:t>
              </a:r>
              <a:endParaRPr kumimoji="1" lang="zh-CN" sz="30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门扇内部结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520280"/>
            <a:ext cx="5340085" cy="4005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47664" y="126876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强化门按部件可分为</a:t>
            </a:r>
            <a:r>
              <a:rPr lang="zh-CN" altLang="en-US" b="1" u="sng" dirty="0" smtClean="0">
                <a:latin typeface="宋体" pitchFamily="2" charset="-122"/>
                <a:ea typeface="宋体" pitchFamily="2" charset="-122"/>
              </a:rPr>
              <a:t>门扇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b="1" u="sng" dirty="0" smtClean="0">
                <a:latin typeface="宋体" pitchFamily="2" charset="-122"/>
                <a:ea typeface="宋体" pitchFamily="2" charset="-122"/>
              </a:rPr>
              <a:t>门框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两大部分。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1844824"/>
            <a:ext cx="24482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门扇内部结构图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128" y="1772816"/>
            <a:ext cx="3240360" cy="501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说明：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为长边木方框条，厚度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，长度略长于订单门扇长，起支撑作用。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为短边木方框条，厚度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，长度略长于订单门扇宽，起支撑作用。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③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为杉木条填充区，厚度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，长度为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400mm-500mm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，放在门扇的中部位置，数量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3-4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条不等，提供门锁安装附着位。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④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为刨花板填充区，厚度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，长度为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700mm-800mm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，放在杉木框条内侧，数量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2-3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条不等，主要起支撑作用。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5.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⑤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为蜂窝纸填充区，高度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，无固定长宽，拉伸铺放在门扇内部，起支撑作用。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6.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门扇中部的填充区域可以根据客户需求而填充刨花板。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267744" y="5157192"/>
            <a:ext cx="288032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572000" y="5013176"/>
            <a:ext cx="360040" cy="50405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1475656" y="5013176"/>
            <a:ext cx="360040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3419872" y="3645024"/>
            <a:ext cx="0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11560" y="5085184"/>
            <a:ext cx="288032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5004048" y="4221088"/>
            <a:ext cx="432048" cy="12961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3923928" y="3429000"/>
            <a:ext cx="0" cy="4320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979712" y="3717032"/>
            <a:ext cx="0" cy="50405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539552" y="4653136"/>
            <a:ext cx="216024" cy="72008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699792" y="3717032"/>
            <a:ext cx="0" cy="36004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55576" y="4221088"/>
            <a:ext cx="0" cy="36004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5364088" y="3356992"/>
            <a:ext cx="144016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051720" y="558924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44" name="椭圆 43"/>
          <p:cNvSpPr/>
          <p:nvPr/>
        </p:nvSpPr>
        <p:spPr>
          <a:xfrm>
            <a:off x="3275856" y="33569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45" name="椭圆 44"/>
          <p:cNvSpPr/>
          <p:nvPr/>
        </p:nvSpPr>
        <p:spPr>
          <a:xfrm>
            <a:off x="5148064" y="306896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46" name="椭圆 45"/>
          <p:cNvSpPr/>
          <p:nvPr/>
        </p:nvSpPr>
        <p:spPr>
          <a:xfrm>
            <a:off x="611560" y="386104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47" name="椭圆 46"/>
          <p:cNvSpPr/>
          <p:nvPr/>
        </p:nvSpPr>
        <p:spPr>
          <a:xfrm>
            <a:off x="1187624" y="54452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sp>
        <p:nvSpPr>
          <p:cNvPr id="48" name="椭圆 47"/>
          <p:cNvSpPr/>
          <p:nvPr/>
        </p:nvSpPr>
        <p:spPr>
          <a:xfrm>
            <a:off x="2555776" y="33569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sp>
        <p:nvSpPr>
          <p:cNvPr id="51" name="椭圆 50"/>
          <p:cNvSpPr/>
          <p:nvPr/>
        </p:nvSpPr>
        <p:spPr>
          <a:xfrm>
            <a:off x="4860032" y="558924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52" name="椭圆 51"/>
          <p:cNvSpPr/>
          <p:nvPr/>
        </p:nvSpPr>
        <p:spPr>
          <a:xfrm>
            <a:off x="395536" y="54452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54" name="椭圆 53"/>
          <p:cNvSpPr/>
          <p:nvPr/>
        </p:nvSpPr>
        <p:spPr>
          <a:xfrm>
            <a:off x="1835696" y="33569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55" name="椭圆 54"/>
          <p:cNvSpPr/>
          <p:nvPr/>
        </p:nvSpPr>
        <p:spPr>
          <a:xfrm>
            <a:off x="3788296" y="307734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3419872" y="4437112"/>
            <a:ext cx="360040" cy="93610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3203848" y="537321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5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51520" y="764704"/>
            <a:ext cx="2376264" cy="504056"/>
            <a:chOff x="0" y="21775"/>
            <a:chExt cx="2376264" cy="720720"/>
          </a:xfrm>
        </p:grpSpPr>
        <p:sp>
          <p:nvSpPr>
            <p:cNvPr id="39" name="圆角矩形 38"/>
            <p:cNvSpPr/>
            <p:nvPr/>
          </p:nvSpPr>
          <p:spPr>
            <a:xfrm>
              <a:off x="0" y="21775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圆角矩形 4"/>
            <p:cNvSpPr/>
            <p:nvPr/>
          </p:nvSpPr>
          <p:spPr>
            <a:xfrm>
              <a:off x="35183" y="56958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2.1 </a:t>
              </a:r>
              <a:r>
                <a:rPr kumimoji="1" lang="zh-CN" sz="2800" b="1" kern="1200" dirty="0" smtClean="0"/>
                <a:t>门扇</a:t>
              </a:r>
              <a:r>
                <a:rPr kumimoji="1" lang="zh-CN" sz="2800" b="1" kern="1200" dirty="0" smtClean="0"/>
                <a:t>结构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41" y="2348880"/>
            <a:ext cx="5545679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19672" y="1556792"/>
            <a:ext cx="24482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门扇截面结构图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6136" y="1772816"/>
            <a:ext cx="3168352" cy="4278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说明：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同门扇内部结构图中的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7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③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为门扇中纤饰面板，厚度为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5mm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，长度、宽度依订单尺寸而定，起装饰、支撑作用。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如图所示，门扇厚度为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43mm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，长度、宽度依订单尺寸而定。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强化门扇有一定的可做</a:t>
            </a:r>
            <a:r>
              <a:rPr lang="zh-CN" altLang="en-US" sz="17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尺寸范围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，面板上有图案的门扇最小可做尺寸为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760mm*2100mm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，最大可做尺寸为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970mm*2170mm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；面板为平板的门扇最大可做长度为</a:t>
            </a:r>
            <a:r>
              <a:rPr lang="en-US" altLang="zh-CN" sz="1700" dirty="0" smtClean="0">
                <a:latin typeface="宋体" pitchFamily="2" charset="-122"/>
                <a:ea typeface="宋体" pitchFamily="2" charset="-122"/>
              </a:rPr>
              <a:t>2400mm</a:t>
            </a:r>
            <a:r>
              <a:rPr lang="zh-CN" altLang="en-US" sz="1700" dirty="0" smtClean="0">
                <a:latin typeface="宋体" pitchFamily="2" charset="-122"/>
                <a:ea typeface="宋体" pitchFamily="2" charset="-122"/>
              </a:rPr>
              <a:t>，但需另加钢管以支撑门扇。（以上门扇尺寸数据由兴亚木门厂提供）</a:t>
            </a:r>
            <a:endParaRPr lang="en-US" altLang="zh-CN" sz="1700" dirty="0" smtClean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51520" y="4149080"/>
            <a:ext cx="2520280" cy="108012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2915816" y="4149080"/>
            <a:ext cx="2664296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699792" y="378904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403648" y="4725144"/>
            <a:ext cx="576064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979712" y="45091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635896" y="4653136"/>
            <a:ext cx="288032" cy="21602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3563888" y="4725144"/>
            <a:ext cx="360040" cy="64807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275856" y="443711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627784" y="4869160"/>
            <a:ext cx="0" cy="576064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771800" y="508518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43mm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51520" y="764704"/>
            <a:ext cx="2376264" cy="504056"/>
            <a:chOff x="0" y="21775"/>
            <a:chExt cx="2376264" cy="720720"/>
          </a:xfrm>
        </p:grpSpPr>
        <p:sp>
          <p:nvSpPr>
            <p:cNvPr id="31" name="圆角矩形 30"/>
            <p:cNvSpPr/>
            <p:nvPr/>
          </p:nvSpPr>
          <p:spPr>
            <a:xfrm>
              <a:off x="0" y="21775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4"/>
            <p:cNvSpPr/>
            <p:nvPr/>
          </p:nvSpPr>
          <p:spPr>
            <a:xfrm>
              <a:off x="35183" y="56958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2.1 </a:t>
              </a:r>
              <a:r>
                <a:rPr kumimoji="1" lang="zh-CN" sz="2800" b="1" kern="1200" dirty="0" smtClean="0"/>
                <a:t>门扇</a:t>
              </a:r>
              <a:r>
                <a:rPr kumimoji="1" lang="zh-CN" sz="2800" b="1" kern="1200" dirty="0" smtClean="0"/>
                <a:t>结构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51520" y="764704"/>
            <a:ext cx="2376264" cy="504056"/>
            <a:chOff x="0" y="823135"/>
            <a:chExt cx="2376264" cy="720720"/>
          </a:xfrm>
        </p:grpSpPr>
        <p:sp>
          <p:nvSpPr>
            <p:cNvPr id="19" name="圆角矩形 18"/>
            <p:cNvSpPr/>
            <p:nvPr/>
          </p:nvSpPr>
          <p:spPr>
            <a:xfrm>
              <a:off x="0" y="823135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083629"/>
                <a:satOff val="15645"/>
                <a:lumOff val="-1830"/>
                <a:alphaOff val="0"/>
              </a:schemeClr>
            </a:fillRef>
            <a:effectRef idx="0">
              <a:schemeClr val="accent5">
                <a:hueOff val="-3083629"/>
                <a:satOff val="15645"/>
                <a:lumOff val="-183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6"/>
            <p:cNvSpPr/>
            <p:nvPr/>
          </p:nvSpPr>
          <p:spPr>
            <a:xfrm>
              <a:off x="35183" y="858318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2.2 </a:t>
              </a:r>
              <a:r>
                <a:rPr kumimoji="1" lang="zh-CN" sz="2800" b="1" kern="1200" dirty="0" smtClean="0"/>
                <a:t>门扇</a:t>
              </a:r>
              <a:r>
                <a:rPr kumimoji="1" lang="zh-CN" sz="2800" b="1" kern="1200" dirty="0" smtClean="0"/>
                <a:t>组成</a:t>
              </a:r>
              <a:endParaRPr kumimoji="1" lang="en-US" sz="2800" b="1" kern="1200" dirty="0"/>
            </a:p>
          </p:txBody>
        </p:sp>
      </p:grpSp>
      <p:pic>
        <p:nvPicPr>
          <p:cNvPr id="21" name="图片 20" descr="IMG_3096.JPG"/>
          <p:cNvPicPr>
            <a:picLocks noChangeAspect="1"/>
          </p:cNvPicPr>
          <p:nvPr/>
        </p:nvPicPr>
        <p:blipFill>
          <a:blip r:embed="rId2" cstate="print"/>
          <a:srcRect l="5031" t="3774" r="6919"/>
          <a:stretch>
            <a:fillRect/>
          </a:stretch>
        </p:blipFill>
        <p:spPr>
          <a:xfrm>
            <a:off x="323528" y="1484784"/>
            <a:ext cx="2520280" cy="3672408"/>
          </a:xfrm>
          <a:prstGeom prst="rect">
            <a:avLst/>
          </a:prstGeom>
        </p:spPr>
      </p:pic>
      <p:pic>
        <p:nvPicPr>
          <p:cNvPr id="22" name="图片 21" descr="IMG_3097.JPG"/>
          <p:cNvPicPr>
            <a:picLocks noChangeAspect="1"/>
          </p:cNvPicPr>
          <p:nvPr/>
        </p:nvPicPr>
        <p:blipFill>
          <a:blip r:embed="rId3" cstate="print"/>
          <a:srcRect t="24324" b="10811"/>
          <a:stretch>
            <a:fillRect/>
          </a:stretch>
        </p:blipFill>
        <p:spPr>
          <a:xfrm>
            <a:off x="6228184" y="3717032"/>
            <a:ext cx="2664296" cy="2304256"/>
          </a:xfrm>
          <a:prstGeom prst="rect">
            <a:avLst/>
          </a:prstGeom>
        </p:spPr>
      </p:pic>
      <p:pic>
        <p:nvPicPr>
          <p:cNvPr id="25" name="图片 24" descr="IMG_3110.JPG"/>
          <p:cNvPicPr>
            <a:picLocks noChangeAspect="1"/>
          </p:cNvPicPr>
          <p:nvPr/>
        </p:nvPicPr>
        <p:blipFill>
          <a:blip r:embed="rId4" cstate="print"/>
          <a:srcRect l="19474" t="27588" r="466" b="23726"/>
          <a:stretch>
            <a:fillRect/>
          </a:stretch>
        </p:blipFill>
        <p:spPr>
          <a:xfrm>
            <a:off x="6228184" y="836712"/>
            <a:ext cx="2664296" cy="2160240"/>
          </a:xfrm>
          <a:prstGeom prst="rect">
            <a:avLst/>
          </a:prstGeom>
        </p:spPr>
      </p:pic>
      <p:pic>
        <p:nvPicPr>
          <p:cNvPr id="26" name="图片 25" descr="IMG_3095.JPG"/>
          <p:cNvPicPr>
            <a:picLocks noChangeAspect="1"/>
          </p:cNvPicPr>
          <p:nvPr/>
        </p:nvPicPr>
        <p:blipFill>
          <a:blip r:embed="rId5" cstate="print"/>
          <a:srcRect t="4054"/>
          <a:stretch>
            <a:fillRect/>
          </a:stretch>
        </p:blipFill>
        <p:spPr>
          <a:xfrm>
            <a:off x="3059832" y="3140968"/>
            <a:ext cx="2664296" cy="3408379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1907704" y="2708920"/>
            <a:ext cx="432048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691680" y="3717032"/>
            <a:ext cx="648072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2339752" y="357301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41" name="椭圆 40"/>
          <p:cNvSpPr/>
          <p:nvPr/>
        </p:nvSpPr>
        <p:spPr>
          <a:xfrm>
            <a:off x="1691680" y="18448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  <a:endParaRPr lang="en-US" altLang="zh-CN" sz="1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5536" y="5301208"/>
            <a:ext cx="23042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上图中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为短边木方框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条，</a:t>
            </a:r>
            <a:r>
              <a:rPr lang="zh-CN" altLang="en-US" sz="15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为长边木方框</a:t>
            </a:r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条。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75856" y="2492896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下图为待压门扇中纤饰面板。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44208" y="3068960"/>
            <a:ext cx="23042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上图为蜂窝纸填充料。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44208" y="6093296"/>
            <a:ext cx="23042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上图为刨花板填充料。</a:t>
            </a:r>
            <a:endParaRPr lang="zh-CN" altLang="en-US" sz="15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5696" y="1455167"/>
            <a:ext cx="24482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门框内部结构图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34" y="2132856"/>
            <a:ext cx="5869518" cy="3888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 flipV="1">
            <a:off x="1115616" y="4941168"/>
            <a:ext cx="144016" cy="2880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187624" y="465313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971600" y="5733256"/>
            <a:ext cx="288032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971600" y="5805264"/>
            <a:ext cx="432048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11560" y="566124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19" name="椭圆 18"/>
          <p:cNvSpPr/>
          <p:nvPr/>
        </p:nvSpPr>
        <p:spPr>
          <a:xfrm>
            <a:off x="1403648" y="508518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1979712" y="5301208"/>
            <a:ext cx="432048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483768" y="515719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403648" y="5517232"/>
            <a:ext cx="504056" cy="7200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907704" y="544522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5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555776" y="4293096"/>
            <a:ext cx="144016" cy="50405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2627784" y="400506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84168" y="913938"/>
            <a:ext cx="2952328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说明：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为主木方条，厚度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27mm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，起支撑作用及提供线条钉装固定位。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为次木方条，有两条，厚度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17mm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，也是起支撑作用及提供线条装钉固定位。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③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为短杉木条区，厚度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27mm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150-200mm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不等，门框两端各放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3-5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条不等，起支撑作用及提供面板打钉位。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④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为止口位中纤饰面板，厚度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5mm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，宽度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50mm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，起装饰作用。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5.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⑤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为褐色纤维板条或白色夹板条，厚度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10mm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，提供软塞条的开槽位所用。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6.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图中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⑥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底板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，厚度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3mm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，长度、宽度依订单尺寸而定，起支撑作用。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7.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门框宽度（墙厚）较大时，门框中部可填充刨花板以支撑门框。</a:t>
            </a:r>
            <a:endParaRPr lang="zh-CN" altLang="en-US" sz="1600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51520" y="764704"/>
            <a:ext cx="2376264" cy="504056"/>
            <a:chOff x="0" y="1624496"/>
            <a:chExt cx="2376264" cy="720720"/>
          </a:xfrm>
        </p:grpSpPr>
        <p:sp>
          <p:nvSpPr>
            <p:cNvPr id="30" name="圆角矩形 29"/>
            <p:cNvSpPr/>
            <p:nvPr/>
          </p:nvSpPr>
          <p:spPr>
            <a:xfrm>
              <a:off x="0" y="1624496"/>
              <a:ext cx="2376264" cy="7207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167257"/>
                <a:satOff val="31291"/>
                <a:lumOff val="-3660"/>
                <a:alphaOff val="0"/>
              </a:schemeClr>
            </a:fillRef>
            <a:effectRef idx="0">
              <a:schemeClr val="accent5">
                <a:hueOff val="-6167257"/>
                <a:satOff val="31291"/>
                <a:lumOff val="-36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8"/>
            <p:cNvSpPr/>
            <p:nvPr/>
          </p:nvSpPr>
          <p:spPr>
            <a:xfrm>
              <a:off x="35183" y="1659679"/>
              <a:ext cx="2305898" cy="650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sz="2800" b="1" kern="1200" dirty="0" smtClean="0"/>
                <a:t>2.3 </a:t>
              </a:r>
              <a:r>
                <a:rPr kumimoji="1" lang="zh-CN" sz="2800" b="1" kern="1200" dirty="0" smtClean="0"/>
                <a:t>门框</a:t>
              </a:r>
              <a:r>
                <a:rPr kumimoji="1" lang="zh-CN" sz="2800" b="1" kern="1200" dirty="0" smtClean="0"/>
                <a:t>结构</a:t>
              </a:r>
              <a:endParaRPr kumimoji="1" lang="en-US" sz="2800" b="1" kern="1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宋体" pitchFamily="2" charset="-122"/>
            <a:ea typeface="宋体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4410</TotalTime>
  <Words>1925</Words>
  <Application>Microsoft Office PowerPoint</Application>
  <PresentationFormat>全屏显示(4:3)</PresentationFormat>
  <Paragraphs>245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暗香扑面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品管常识</dc:title>
  <dc:creator>zuoanying</dc:creator>
  <cp:lastModifiedBy>QI</cp:lastModifiedBy>
  <cp:revision>549</cp:revision>
  <cp:lastPrinted>1601-01-01T00:00:00Z</cp:lastPrinted>
  <dcterms:created xsi:type="dcterms:W3CDTF">2004-06-07T02:10:40Z</dcterms:created>
  <dcterms:modified xsi:type="dcterms:W3CDTF">2018-06-23T06:20:20Z</dcterms:modified>
</cp:coreProperties>
</file>